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1B9D2F-865A-4D34-B09D-475E855FBB68}" type="doc">
      <dgm:prSet loTypeId="urn:microsoft.com/office/officeart/2005/8/layout/cycle2" loCatId="cycle" qsTypeId="urn:microsoft.com/office/officeart/2005/8/quickstyle/simple1" qsCatId="simple" csTypeId="urn:microsoft.com/office/officeart/2005/8/colors/accent4_3" csCatId="accent4" phldr="1"/>
      <dgm:spPr/>
      <dgm:t>
        <a:bodyPr/>
        <a:lstStyle/>
        <a:p>
          <a:endParaRPr lang="el-GR"/>
        </a:p>
      </dgm:t>
    </dgm:pt>
    <dgm:pt modelId="{FA94DD6A-5E6F-4BD0-AEDB-64B1719F213D}">
      <dgm:prSet phldrT="[Κείμενο]"/>
      <dgm:spPr/>
      <dgm:t>
        <a:bodyPr/>
        <a:lstStyle/>
        <a:p>
          <a:r>
            <a:rPr lang="el-GR" dirty="0" smtClean="0"/>
            <a:t>Η σωστή λειτουργία ενός μεγάλου αριθμού </a:t>
          </a:r>
          <a:r>
            <a:rPr lang="el-GR" dirty="0" err="1" smtClean="0"/>
            <a:t>μηχανώνν,συσκευών</a:t>
          </a:r>
          <a:r>
            <a:rPr lang="el-GR" dirty="0" smtClean="0"/>
            <a:t> και συστημάτων εξαρτάται με κάποιο τρόπο από τη βαρύτητα</a:t>
          </a:r>
          <a:endParaRPr lang="el-GR" dirty="0"/>
        </a:p>
      </dgm:t>
    </dgm:pt>
    <dgm:pt modelId="{9B951F5B-8078-41FB-9882-3F42DF1480BB}" type="parTrans" cxnId="{75192143-3B5D-4E41-A2C1-A699258A95DE}">
      <dgm:prSet/>
      <dgm:spPr/>
      <dgm:t>
        <a:bodyPr/>
        <a:lstStyle/>
        <a:p>
          <a:endParaRPr lang="el-GR"/>
        </a:p>
      </dgm:t>
    </dgm:pt>
    <dgm:pt modelId="{B105A244-DC0F-4FB0-AFC2-9AAFCED95CA8}" type="sibTrans" cxnId="{75192143-3B5D-4E41-A2C1-A699258A95DE}">
      <dgm:prSet/>
      <dgm:spPr/>
      <dgm:t>
        <a:bodyPr/>
        <a:lstStyle/>
        <a:p>
          <a:endParaRPr lang="el-GR"/>
        </a:p>
      </dgm:t>
    </dgm:pt>
    <dgm:pt modelId="{F2292F2B-6340-4028-A9E2-3B79673AEBF8}">
      <dgm:prSet phldrT="[Κείμενο]"/>
      <dgm:spPr/>
      <dgm:t>
        <a:bodyPr/>
        <a:lstStyle/>
        <a:p>
          <a:r>
            <a:rPr lang="el-GR" dirty="0" smtClean="0"/>
            <a:t>Με τη βοήθεια της βαρύτητας έχουμε τη δυνατότητα να παράγουμε ηλεκτρικό ρεύμα από τα υδροηλεκτρικά εργοστάσια.</a:t>
          </a:r>
          <a:endParaRPr lang="el-GR" dirty="0"/>
        </a:p>
      </dgm:t>
    </dgm:pt>
    <dgm:pt modelId="{A20972FF-D4E3-4514-BC09-C0EA7CA93B1F}" type="parTrans" cxnId="{783D84D3-152F-41BF-A730-F31C28AE2227}">
      <dgm:prSet/>
      <dgm:spPr/>
      <dgm:t>
        <a:bodyPr/>
        <a:lstStyle/>
        <a:p>
          <a:endParaRPr lang="el-GR"/>
        </a:p>
      </dgm:t>
    </dgm:pt>
    <dgm:pt modelId="{A1844B50-6194-4E14-8F04-73D5343D574D}" type="sibTrans" cxnId="{783D84D3-152F-41BF-A730-F31C28AE2227}">
      <dgm:prSet/>
      <dgm:spPr/>
      <dgm:t>
        <a:bodyPr/>
        <a:lstStyle/>
        <a:p>
          <a:endParaRPr lang="el-GR"/>
        </a:p>
      </dgm:t>
    </dgm:pt>
    <dgm:pt modelId="{1CBC6C64-37EA-47A9-B100-7117F0E49638}">
      <dgm:prSet phldrT="[Κείμενο]"/>
      <dgm:spPr/>
      <dgm:t>
        <a:bodyPr/>
        <a:lstStyle/>
        <a:p>
          <a:r>
            <a:rPr lang="el-GR" dirty="0" smtClean="0"/>
            <a:t>Ένα ρολόι που λειτουργεί με ένα εκκρεμές βασίζει τη λειτουργία του στη δύναμη της βαρύτητας για τον υπολογισμό του χρόνου</a:t>
          </a:r>
          <a:endParaRPr lang="el-GR" dirty="0"/>
        </a:p>
      </dgm:t>
    </dgm:pt>
    <dgm:pt modelId="{77DDFB63-A816-4568-B6C6-4C7CD0D1DA27}" type="parTrans" cxnId="{15F4C14A-97C1-4A23-83D4-A9B98AE2786D}">
      <dgm:prSet/>
      <dgm:spPr/>
      <dgm:t>
        <a:bodyPr/>
        <a:lstStyle/>
        <a:p>
          <a:endParaRPr lang="el-GR"/>
        </a:p>
      </dgm:t>
    </dgm:pt>
    <dgm:pt modelId="{6E411B44-3F64-47EF-B69D-A4E2F74F5C58}" type="sibTrans" cxnId="{15F4C14A-97C1-4A23-83D4-A9B98AE2786D}">
      <dgm:prSet/>
      <dgm:spPr/>
      <dgm:t>
        <a:bodyPr/>
        <a:lstStyle/>
        <a:p>
          <a:endParaRPr lang="el-GR"/>
        </a:p>
      </dgm:t>
    </dgm:pt>
    <dgm:pt modelId="{55EEB282-1AC3-45A3-8DA1-01126E7039B9}">
      <dgm:prSet phldrT="[Κείμενο]"/>
      <dgm:spPr/>
      <dgm:t>
        <a:bodyPr/>
        <a:lstStyle/>
        <a:p>
          <a:r>
            <a:rPr lang="el-GR" dirty="0" smtClean="0"/>
            <a:t>Ο </a:t>
          </a:r>
          <a:r>
            <a:rPr lang="el-GR" dirty="0" err="1" smtClean="0"/>
            <a:t>τεχνηκός</a:t>
          </a:r>
          <a:r>
            <a:rPr lang="el-GR" dirty="0" smtClean="0"/>
            <a:t> ορίζοντας στα </a:t>
          </a:r>
          <a:r>
            <a:rPr lang="el-GR" dirty="0" err="1" smtClean="0"/>
            <a:t>αεροσκάφοι</a:t>
          </a:r>
          <a:r>
            <a:rPr lang="el-GR" dirty="0" smtClean="0"/>
            <a:t> και </a:t>
          </a:r>
          <a:r>
            <a:rPr lang="el-GR" dirty="0" err="1" smtClean="0"/>
            <a:t>αλλα</a:t>
          </a:r>
          <a:r>
            <a:rPr lang="el-GR" dirty="0" smtClean="0"/>
            <a:t> </a:t>
          </a:r>
          <a:r>
            <a:rPr lang="el-GR" dirty="0" err="1" smtClean="0"/>
            <a:t>υπτάμενα</a:t>
          </a:r>
          <a:r>
            <a:rPr lang="el-GR" dirty="0" smtClean="0"/>
            <a:t> μέσα αποτελεί εφαρμογή της δύναμης της βαρύτητας για να απεικονίζει την κλίση του αεροπλάνου</a:t>
          </a:r>
          <a:endParaRPr lang="el-GR" dirty="0"/>
        </a:p>
      </dgm:t>
    </dgm:pt>
    <dgm:pt modelId="{D3993A0A-7260-43E4-97C2-E5A4D280C19F}" type="parTrans" cxnId="{31716ED7-2DEB-4E11-93DC-4627FCC9F6EA}">
      <dgm:prSet/>
      <dgm:spPr/>
      <dgm:t>
        <a:bodyPr/>
        <a:lstStyle/>
        <a:p>
          <a:endParaRPr lang="el-GR"/>
        </a:p>
      </dgm:t>
    </dgm:pt>
    <dgm:pt modelId="{B44E3DF3-C729-442F-BBB1-03F7351384FB}" type="sibTrans" cxnId="{31716ED7-2DEB-4E11-93DC-4627FCC9F6EA}">
      <dgm:prSet/>
      <dgm:spPr/>
      <dgm:t>
        <a:bodyPr/>
        <a:lstStyle/>
        <a:p>
          <a:endParaRPr lang="el-GR"/>
        </a:p>
      </dgm:t>
    </dgm:pt>
    <dgm:pt modelId="{44E79686-8922-4D3B-BB27-D0C438742633}">
      <dgm:prSet phldrT="[Κείμενο]"/>
      <dgm:spPr/>
      <dgm:t>
        <a:bodyPr/>
        <a:lstStyle/>
        <a:p>
          <a:r>
            <a:rPr lang="el-GR" dirty="0" smtClean="0"/>
            <a:t>Οι τεχνητοί </a:t>
          </a:r>
          <a:r>
            <a:rPr lang="el-GR" dirty="0" err="1" smtClean="0"/>
            <a:t>δορθφόροι</a:t>
          </a:r>
          <a:r>
            <a:rPr lang="el-GR" dirty="0" smtClean="0"/>
            <a:t> είναι και αυτοί μια </a:t>
          </a:r>
          <a:r>
            <a:rPr lang="el-GR" dirty="0" err="1" smtClean="0"/>
            <a:t>εφαρμογη</a:t>
          </a:r>
          <a:r>
            <a:rPr lang="el-GR" dirty="0" smtClean="0"/>
            <a:t> της βαρύτητας που μαθηματικά είχε διατυπωθεί στο </a:t>
          </a:r>
          <a:r>
            <a:rPr lang="el-GR" dirty="0" err="1" smtClean="0"/>
            <a:t>εργο</a:t>
          </a:r>
          <a:r>
            <a:rPr lang="el-GR" dirty="0" smtClean="0"/>
            <a:t> του </a:t>
          </a:r>
          <a:r>
            <a:rPr lang="el-GR" dirty="0" err="1" smtClean="0"/>
            <a:t>Νέυτωνα</a:t>
          </a:r>
          <a:endParaRPr lang="el-GR" dirty="0"/>
        </a:p>
      </dgm:t>
    </dgm:pt>
    <dgm:pt modelId="{8A8C02D5-B3DB-4EA4-B159-FCE2439CE7F0}" type="parTrans" cxnId="{CC9ED67D-1615-41D1-94AE-0A7F9607F9AF}">
      <dgm:prSet/>
      <dgm:spPr/>
      <dgm:t>
        <a:bodyPr/>
        <a:lstStyle/>
        <a:p>
          <a:endParaRPr lang="el-GR"/>
        </a:p>
      </dgm:t>
    </dgm:pt>
    <dgm:pt modelId="{7C5C0055-CBC0-4877-8A5F-FBC56273655A}" type="sibTrans" cxnId="{CC9ED67D-1615-41D1-94AE-0A7F9607F9AF}">
      <dgm:prSet/>
      <dgm:spPr/>
      <dgm:t>
        <a:bodyPr/>
        <a:lstStyle/>
        <a:p>
          <a:endParaRPr lang="el-GR"/>
        </a:p>
      </dgm:t>
    </dgm:pt>
    <dgm:pt modelId="{2D499EA7-DF33-472F-8423-35B19089E357}" type="pres">
      <dgm:prSet presAssocID="{F01B9D2F-865A-4D34-B09D-475E855FBB68}" presName="cycle" presStyleCnt="0">
        <dgm:presLayoutVars>
          <dgm:dir/>
          <dgm:resizeHandles val="exact"/>
        </dgm:presLayoutVars>
      </dgm:prSet>
      <dgm:spPr/>
    </dgm:pt>
    <dgm:pt modelId="{1DA4474D-7895-4D77-BD29-61CF6880A515}" type="pres">
      <dgm:prSet presAssocID="{FA94DD6A-5E6F-4BD0-AEDB-64B1719F213D}" presName="node" presStyleLbl="node1" presStyleIdx="0" presStyleCnt="5" custScaleX="115034" custScaleY="104946">
        <dgm:presLayoutVars>
          <dgm:bulletEnabled val="1"/>
        </dgm:presLayoutVars>
      </dgm:prSet>
      <dgm:spPr/>
      <dgm:t>
        <a:bodyPr/>
        <a:lstStyle/>
        <a:p>
          <a:endParaRPr lang="el-GR"/>
        </a:p>
      </dgm:t>
    </dgm:pt>
    <dgm:pt modelId="{81F1AD12-29B0-4E18-9937-CEC6F3241BC0}" type="pres">
      <dgm:prSet presAssocID="{B105A244-DC0F-4FB0-AFC2-9AAFCED95CA8}" presName="sibTrans" presStyleLbl="sibTrans2D1" presStyleIdx="0" presStyleCnt="5"/>
      <dgm:spPr/>
    </dgm:pt>
    <dgm:pt modelId="{497AB036-1E0E-4EA5-A8E4-C064F9380B7F}" type="pres">
      <dgm:prSet presAssocID="{B105A244-DC0F-4FB0-AFC2-9AAFCED95CA8}" presName="connectorText" presStyleLbl="sibTrans2D1" presStyleIdx="0" presStyleCnt="5"/>
      <dgm:spPr/>
    </dgm:pt>
    <dgm:pt modelId="{C4831809-43F4-426A-BA85-F150A075E973}" type="pres">
      <dgm:prSet presAssocID="{F2292F2B-6340-4028-A9E2-3B79673AEBF8}" presName="node" presStyleLbl="node1" presStyleIdx="1" presStyleCnt="5">
        <dgm:presLayoutVars>
          <dgm:bulletEnabled val="1"/>
        </dgm:presLayoutVars>
      </dgm:prSet>
      <dgm:spPr/>
      <dgm:t>
        <a:bodyPr/>
        <a:lstStyle/>
        <a:p>
          <a:endParaRPr lang="el-GR"/>
        </a:p>
      </dgm:t>
    </dgm:pt>
    <dgm:pt modelId="{58DE3371-B6CD-422B-9D37-2B97240DD248}" type="pres">
      <dgm:prSet presAssocID="{A1844B50-6194-4E14-8F04-73D5343D574D}" presName="sibTrans" presStyleLbl="sibTrans2D1" presStyleIdx="1" presStyleCnt="5"/>
      <dgm:spPr/>
    </dgm:pt>
    <dgm:pt modelId="{3B2C42C2-C296-44E8-A044-ED512FCF8B8E}" type="pres">
      <dgm:prSet presAssocID="{A1844B50-6194-4E14-8F04-73D5343D574D}" presName="connectorText" presStyleLbl="sibTrans2D1" presStyleIdx="1" presStyleCnt="5"/>
      <dgm:spPr/>
    </dgm:pt>
    <dgm:pt modelId="{BA7EC77B-7876-4BF8-A4C5-6BAF9943FD6A}" type="pres">
      <dgm:prSet presAssocID="{1CBC6C64-37EA-47A9-B100-7117F0E49638}" presName="node" presStyleLbl="node1" presStyleIdx="2" presStyleCnt="5">
        <dgm:presLayoutVars>
          <dgm:bulletEnabled val="1"/>
        </dgm:presLayoutVars>
      </dgm:prSet>
      <dgm:spPr/>
      <dgm:t>
        <a:bodyPr/>
        <a:lstStyle/>
        <a:p>
          <a:endParaRPr lang="el-GR"/>
        </a:p>
      </dgm:t>
    </dgm:pt>
    <dgm:pt modelId="{80E3209B-B963-48DF-913D-1A8B27879245}" type="pres">
      <dgm:prSet presAssocID="{6E411B44-3F64-47EF-B69D-A4E2F74F5C58}" presName="sibTrans" presStyleLbl="sibTrans2D1" presStyleIdx="2" presStyleCnt="5"/>
      <dgm:spPr/>
    </dgm:pt>
    <dgm:pt modelId="{94AB2EB9-545D-482F-93E9-FFF20AE78835}" type="pres">
      <dgm:prSet presAssocID="{6E411B44-3F64-47EF-B69D-A4E2F74F5C58}" presName="connectorText" presStyleLbl="sibTrans2D1" presStyleIdx="2" presStyleCnt="5"/>
      <dgm:spPr/>
    </dgm:pt>
    <dgm:pt modelId="{32742925-20CD-4AF8-8484-6663FE742F93}" type="pres">
      <dgm:prSet presAssocID="{55EEB282-1AC3-45A3-8DA1-01126E7039B9}" presName="node" presStyleLbl="node1" presStyleIdx="3" presStyleCnt="5">
        <dgm:presLayoutVars>
          <dgm:bulletEnabled val="1"/>
        </dgm:presLayoutVars>
      </dgm:prSet>
      <dgm:spPr/>
      <dgm:t>
        <a:bodyPr/>
        <a:lstStyle/>
        <a:p>
          <a:endParaRPr lang="el-GR"/>
        </a:p>
      </dgm:t>
    </dgm:pt>
    <dgm:pt modelId="{0E6B3D4F-FD37-4A40-9370-434CD1452CB0}" type="pres">
      <dgm:prSet presAssocID="{B44E3DF3-C729-442F-BBB1-03F7351384FB}" presName="sibTrans" presStyleLbl="sibTrans2D1" presStyleIdx="3" presStyleCnt="5"/>
      <dgm:spPr/>
    </dgm:pt>
    <dgm:pt modelId="{5BE2B4E2-2F4D-45A9-B4C4-756BA6EEB7CB}" type="pres">
      <dgm:prSet presAssocID="{B44E3DF3-C729-442F-BBB1-03F7351384FB}" presName="connectorText" presStyleLbl="sibTrans2D1" presStyleIdx="3" presStyleCnt="5"/>
      <dgm:spPr/>
    </dgm:pt>
    <dgm:pt modelId="{ABD3AAFD-FA24-4CE5-9171-060E029D5015}" type="pres">
      <dgm:prSet presAssocID="{44E79686-8922-4D3B-BB27-D0C438742633}" presName="node" presStyleLbl="node1" presStyleIdx="4" presStyleCnt="5">
        <dgm:presLayoutVars>
          <dgm:bulletEnabled val="1"/>
        </dgm:presLayoutVars>
      </dgm:prSet>
      <dgm:spPr/>
      <dgm:t>
        <a:bodyPr/>
        <a:lstStyle/>
        <a:p>
          <a:endParaRPr lang="el-GR"/>
        </a:p>
      </dgm:t>
    </dgm:pt>
    <dgm:pt modelId="{92A91EF2-725C-4403-B5B0-DFDB824CA8FF}" type="pres">
      <dgm:prSet presAssocID="{7C5C0055-CBC0-4877-8A5F-FBC56273655A}" presName="sibTrans" presStyleLbl="sibTrans2D1" presStyleIdx="4" presStyleCnt="5"/>
      <dgm:spPr/>
    </dgm:pt>
    <dgm:pt modelId="{E423282A-98E7-4E09-8CE8-6ABB3C88519D}" type="pres">
      <dgm:prSet presAssocID="{7C5C0055-CBC0-4877-8A5F-FBC56273655A}" presName="connectorText" presStyleLbl="sibTrans2D1" presStyleIdx="4" presStyleCnt="5"/>
      <dgm:spPr/>
    </dgm:pt>
  </dgm:ptLst>
  <dgm:cxnLst>
    <dgm:cxn modelId="{62B7CFF4-F073-480B-A9A2-867FAF312E26}" type="presOf" srcId="{B105A244-DC0F-4FB0-AFC2-9AAFCED95CA8}" destId="{497AB036-1E0E-4EA5-A8E4-C064F9380B7F}" srcOrd="1" destOrd="0" presId="urn:microsoft.com/office/officeart/2005/8/layout/cycle2"/>
    <dgm:cxn modelId="{15F4C14A-97C1-4A23-83D4-A9B98AE2786D}" srcId="{F01B9D2F-865A-4D34-B09D-475E855FBB68}" destId="{1CBC6C64-37EA-47A9-B100-7117F0E49638}" srcOrd="2" destOrd="0" parTransId="{77DDFB63-A816-4568-B6C6-4C7CD0D1DA27}" sibTransId="{6E411B44-3F64-47EF-B69D-A4E2F74F5C58}"/>
    <dgm:cxn modelId="{8F39409B-E980-43B2-BA48-8C9F01E50F60}" type="presOf" srcId="{F2292F2B-6340-4028-A9E2-3B79673AEBF8}" destId="{C4831809-43F4-426A-BA85-F150A075E973}" srcOrd="0" destOrd="0" presId="urn:microsoft.com/office/officeart/2005/8/layout/cycle2"/>
    <dgm:cxn modelId="{CC9ED67D-1615-41D1-94AE-0A7F9607F9AF}" srcId="{F01B9D2F-865A-4D34-B09D-475E855FBB68}" destId="{44E79686-8922-4D3B-BB27-D0C438742633}" srcOrd="4" destOrd="0" parTransId="{8A8C02D5-B3DB-4EA4-B159-FCE2439CE7F0}" sibTransId="{7C5C0055-CBC0-4877-8A5F-FBC56273655A}"/>
    <dgm:cxn modelId="{A00CE428-B3DE-4139-A5D7-1AADA61EEF0E}" type="presOf" srcId="{B44E3DF3-C729-442F-BBB1-03F7351384FB}" destId="{5BE2B4E2-2F4D-45A9-B4C4-756BA6EEB7CB}" srcOrd="1" destOrd="0" presId="urn:microsoft.com/office/officeart/2005/8/layout/cycle2"/>
    <dgm:cxn modelId="{75192143-3B5D-4E41-A2C1-A699258A95DE}" srcId="{F01B9D2F-865A-4D34-B09D-475E855FBB68}" destId="{FA94DD6A-5E6F-4BD0-AEDB-64B1719F213D}" srcOrd="0" destOrd="0" parTransId="{9B951F5B-8078-41FB-9882-3F42DF1480BB}" sibTransId="{B105A244-DC0F-4FB0-AFC2-9AAFCED95CA8}"/>
    <dgm:cxn modelId="{7EA88954-67A8-4F8F-A051-1648B7F42C36}" type="presOf" srcId="{A1844B50-6194-4E14-8F04-73D5343D574D}" destId="{58DE3371-B6CD-422B-9D37-2B97240DD248}" srcOrd="0" destOrd="0" presId="urn:microsoft.com/office/officeart/2005/8/layout/cycle2"/>
    <dgm:cxn modelId="{4A0D1CF9-7622-42E3-A58E-66DA06908093}" type="presOf" srcId="{FA94DD6A-5E6F-4BD0-AEDB-64B1719F213D}" destId="{1DA4474D-7895-4D77-BD29-61CF6880A515}" srcOrd="0" destOrd="0" presId="urn:microsoft.com/office/officeart/2005/8/layout/cycle2"/>
    <dgm:cxn modelId="{E9710291-68DF-4012-9D6F-210981F8D31A}" type="presOf" srcId="{1CBC6C64-37EA-47A9-B100-7117F0E49638}" destId="{BA7EC77B-7876-4BF8-A4C5-6BAF9943FD6A}" srcOrd="0" destOrd="0" presId="urn:microsoft.com/office/officeart/2005/8/layout/cycle2"/>
    <dgm:cxn modelId="{E12228D0-EFFF-40ED-9C88-E8DE63BCD243}" type="presOf" srcId="{F01B9D2F-865A-4D34-B09D-475E855FBB68}" destId="{2D499EA7-DF33-472F-8423-35B19089E357}" srcOrd="0" destOrd="0" presId="urn:microsoft.com/office/officeart/2005/8/layout/cycle2"/>
    <dgm:cxn modelId="{E419C919-EFB9-4286-9590-8D32297E1FEF}" type="presOf" srcId="{7C5C0055-CBC0-4877-8A5F-FBC56273655A}" destId="{92A91EF2-725C-4403-B5B0-DFDB824CA8FF}" srcOrd="0" destOrd="0" presId="urn:microsoft.com/office/officeart/2005/8/layout/cycle2"/>
    <dgm:cxn modelId="{3C06A8BD-EDBE-4EC7-A13B-60F1D233A47E}" type="presOf" srcId="{7C5C0055-CBC0-4877-8A5F-FBC56273655A}" destId="{E423282A-98E7-4E09-8CE8-6ABB3C88519D}" srcOrd="1" destOrd="0" presId="urn:microsoft.com/office/officeart/2005/8/layout/cycle2"/>
    <dgm:cxn modelId="{C99E4F45-1E5A-4BB8-AE19-1FD802C2421B}" type="presOf" srcId="{44E79686-8922-4D3B-BB27-D0C438742633}" destId="{ABD3AAFD-FA24-4CE5-9171-060E029D5015}" srcOrd="0" destOrd="0" presId="urn:microsoft.com/office/officeart/2005/8/layout/cycle2"/>
    <dgm:cxn modelId="{31716ED7-2DEB-4E11-93DC-4627FCC9F6EA}" srcId="{F01B9D2F-865A-4D34-B09D-475E855FBB68}" destId="{55EEB282-1AC3-45A3-8DA1-01126E7039B9}" srcOrd="3" destOrd="0" parTransId="{D3993A0A-7260-43E4-97C2-E5A4D280C19F}" sibTransId="{B44E3DF3-C729-442F-BBB1-03F7351384FB}"/>
    <dgm:cxn modelId="{5DF5F67B-CF12-4F9D-924A-EB5111986CD2}" type="presOf" srcId="{6E411B44-3F64-47EF-B69D-A4E2F74F5C58}" destId="{94AB2EB9-545D-482F-93E9-FFF20AE78835}" srcOrd="1" destOrd="0" presId="urn:microsoft.com/office/officeart/2005/8/layout/cycle2"/>
    <dgm:cxn modelId="{11CFC9DC-5683-4B59-8ABB-584710E637D5}" type="presOf" srcId="{6E411B44-3F64-47EF-B69D-A4E2F74F5C58}" destId="{80E3209B-B963-48DF-913D-1A8B27879245}" srcOrd="0" destOrd="0" presId="urn:microsoft.com/office/officeart/2005/8/layout/cycle2"/>
    <dgm:cxn modelId="{7B6C5C2C-9A43-4F42-BD88-5E0E08D85A1B}" type="presOf" srcId="{A1844B50-6194-4E14-8F04-73D5343D574D}" destId="{3B2C42C2-C296-44E8-A044-ED512FCF8B8E}" srcOrd="1" destOrd="0" presId="urn:microsoft.com/office/officeart/2005/8/layout/cycle2"/>
    <dgm:cxn modelId="{783D84D3-152F-41BF-A730-F31C28AE2227}" srcId="{F01B9D2F-865A-4D34-B09D-475E855FBB68}" destId="{F2292F2B-6340-4028-A9E2-3B79673AEBF8}" srcOrd="1" destOrd="0" parTransId="{A20972FF-D4E3-4514-BC09-C0EA7CA93B1F}" sibTransId="{A1844B50-6194-4E14-8F04-73D5343D574D}"/>
    <dgm:cxn modelId="{1BD1521C-FB50-49ED-B2FB-C6D89F842B1D}" type="presOf" srcId="{B44E3DF3-C729-442F-BBB1-03F7351384FB}" destId="{0E6B3D4F-FD37-4A40-9370-434CD1452CB0}" srcOrd="0" destOrd="0" presId="urn:microsoft.com/office/officeart/2005/8/layout/cycle2"/>
    <dgm:cxn modelId="{90334993-D2F0-445E-A761-BF1801EA50FB}" type="presOf" srcId="{55EEB282-1AC3-45A3-8DA1-01126E7039B9}" destId="{32742925-20CD-4AF8-8484-6663FE742F93}" srcOrd="0" destOrd="0" presId="urn:microsoft.com/office/officeart/2005/8/layout/cycle2"/>
    <dgm:cxn modelId="{568AD925-BE00-4970-B438-1A491B92EA97}" type="presOf" srcId="{B105A244-DC0F-4FB0-AFC2-9AAFCED95CA8}" destId="{81F1AD12-29B0-4E18-9937-CEC6F3241BC0}" srcOrd="0" destOrd="0" presId="urn:microsoft.com/office/officeart/2005/8/layout/cycle2"/>
    <dgm:cxn modelId="{DE68C0F8-4B2A-4415-A03A-0DC73E928EB2}" type="presParOf" srcId="{2D499EA7-DF33-472F-8423-35B19089E357}" destId="{1DA4474D-7895-4D77-BD29-61CF6880A515}" srcOrd="0" destOrd="0" presId="urn:microsoft.com/office/officeart/2005/8/layout/cycle2"/>
    <dgm:cxn modelId="{D10C16F3-5FCC-4AD7-A8A1-70B6AD8073F7}" type="presParOf" srcId="{2D499EA7-DF33-472F-8423-35B19089E357}" destId="{81F1AD12-29B0-4E18-9937-CEC6F3241BC0}" srcOrd="1" destOrd="0" presId="urn:microsoft.com/office/officeart/2005/8/layout/cycle2"/>
    <dgm:cxn modelId="{3BB2CDED-BCFF-4412-A6CC-68CABDAB1717}" type="presParOf" srcId="{81F1AD12-29B0-4E18-9937-CEC6F3241BC0}" destId="{497AB036-1E0E-4EA5-A8E4-C064F9380B7F}" srcOrd="0" destOrd="0" presId="urn:microsoft.com/office/officeart/2005/8/layout/cycle2"/>
    <dgm:cxn modelId="{E6597665-E8EC-4354-BFCE-1E39D6282FB2}" type="presParOf" srcId="{2D499EA7-DF33-472F-8423-35B19089E357}" destId="{C4831809-43F4-426A-BA85-F150A075E973}" srcOrd="2" destOrd="0" presId="urn:microsoft.com/office/officeart/2005/8/layout/cycle2"/>
    <dgm:cxn modelId="{CA9354D8-00D8-4197-9AE0-6DBE9D408B4A}" type="presParOf" srcId="{2D499EA7-DF33-472F-8423-35B19089E357}" destId="{58DE3371-B6CD-422B-9D37-2B97240DD248}" srcOrd="3" destOrd="0" presId="urn:microsoft.com/office/officeart/2005/8/layout/cycle2"/>
    <dgm:cxn modelId="{7AECB459-55E7-4A36-8BBC-8D9063A88865}" type="presParOf" srcId="{58DE3371-B6CD-422B-9D37-2B97240DD248}" destId="{3B2C42C2-C296-44E8-A044-ED512FCF8B8E}" srcOrd="0" destOrd="0" presId="urn:microsoft.com/office/officeart/2005/8/layout/cycle2"/>
    <dgm:cxn modelId="{2DC02198-A976-4A11-AD14-D4DDA1F31CA5}" type="presParOf" srcId="{2D499EA7-DF33-472F-8423-35B19089E357}" destId="{BA7EC77B-7876-4BF8-A4C5-6BAF9943FD6A}" srcOrd="4" destOrd="0" presId="urn:microsoft.com/office/officeart/2005/8/layout/cycle2"/>
    <dgm:cxn modelId="{F46BD6A0-C6DD-4328-B72D-8336EE3E47D9}" type="presParOf" srcId="{2D499EA7-DF33-472F-8423-35B19089E357}" destId="{80E3209B-B963-48DF-913D-1A8B27879245}" srcOrd="5" destOrd="0" presId="urn:microsoft.com/office/officeart/2005/8/layout/cycle2"/>
    <dgm:cxn modelId="{D4D8648D-A9F3-4EFC-A1AF-0373947A3225}" type="presParOf" srcId="{80E3209B-B963-48DF-913D-1A8B27879245}" destId="{94AB2EB9-545D-482F-93E9-FFF20AE78835}" srcOrd="0" destOrd="0" presId="urn:microsoft.com/office/officeart/2005/8/layout/cycle2"/>
    <dgm:cxn modelId="{C0C47F4F-7302-4FD3-B61D-94A4978B73FC}" type="presParOf" srcId="{2D499EA7-DF33-472F-8423-35B19089E357}" destId="{32742925-20CD-4AF8-8484-6663FE742F93}" srcOrd="6" destOrd="0" presId="urn:microsoft.com/office/officeart/2005/8/layout/cycle2"/>
    <dgm:cxn modelId="{F255A4C7-00BB-4677-9F59-9EF8AC814202}" type="presParOf" srcId="{2D499EA7-DF33-472F-8423-35B19089E357}" destId="{0E6B3D4F-FD37-4A40-9370-434CD1452CB0}" srcOrd="7" destOrd="0" presId="urn:microsoft.com/office/officeart/2005/8/layout/cycle2"/>
    <dgm:cxn modelId="{0DDB21C6-D9B3-4ADA-9127-FF78E4E36301}" type="presParOf" srcId="{0E6B3D4F-FD37-4A40-9370-434CD1452CB0}" destId="{5BE2B4E2-2F4D-45A9-B4C4-756BA6EEB7CB}" srcOrd="0" destOrd="0" presId="urn:microsoft.com/office/officeart/2005/8/layout/cycle2"/>
    <dgm:cxn modelId="{7D834541-FF8B-40E3-AF37-6D7EAFF4256E}" type="presParOf" srcId="{2D499EA7-DF33-472F-8423-35B19089E357}" destId="{ABD3AAFD-FA24-4CE5-9171-060E029D5015}" srcOrd="8" destOrd="0" presId="urn:microsoft.com/office/officeart/2005/8/layout/cycle2"/>
    <dgm:cxn modelId="{F1D20CC7-73A3-412C-9772-895F6057AC96}" type="presParOf" srcId="{2D499EA7-DF33-472F-8423-35B19089E357}" destId="{92A91EF2-725C-4403-B5B0-DFDB824CA8FF}" srcOrd="9" destOrd="0" presId="urn:microsoft.com/office/officeart/2005/8/layout/cycle2"/>
    <dgm:cxn modelId="{6AC79845-F2F2-46F8-B934-69AD30111499}" type="presParOf" srcId="{92A91EF2-725C-4403-B5B0-DFDB824CA8FF}" destId="{E423282A-98E7-4E09-8CE8-6ABB3C88519D}" srcOrd="0" destOrd="0" presId="urn:microsoft.com/office/officeart/2005/8/layout/cycle2"/>
  </dgm:cxnLst>
  <dgm:bg/>
  <dgm:whole/>
</dgm:dataModel>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159E69A-0F2A-4900-8DAA-A6E1C1C975B7}" type="datetimeFigureOut">
              <a:rPr lang="el-GR" smtClean="0"/>
              <a:t>23/4/2018</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βαρύτητα </a:t>
            </a:r>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76819EF-FB18-44EA-91F4-E6FF7FCB7D14}" type="slidenum">
              <a:rPr lang="el-GR" smtClean="0"/>
              <a:t>‹#›</a:t>
            </a:fld>
            <a:endParaRPr lang="el-GR"/>
          </a:p>
        </p:txBody>
      </p:sp>
    </p:spTree>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47DB74-73FA-4195-A426-79519D44F8F7}" type="datetimeFigureOut">
              <a:rPr lang="el-GR" smtClean="0"/>
              <a:t>23/4/2018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βαρύτητα </a:t>
            </a:r>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2CC74-89DE-46BA-AEC4-2170070BA083}" type="slidenum">
              <a:rPr lang="el-GR" smtClean="0"/>
              <a:t>‹#›</a:t>
            </a:fld>
            <a:endParaRPr lang="el-GR"/>
          </a:p>
        </p:txBody>
      </p:sp>
    </p:spTree>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F2A2CC74-89DE-46BA-AEC4-2170070BA083}" type="slidenum">
              <a:rPr lang="el-GR" smtClean="0"/>
              <a:t>1</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κεφαλίδας"/>
          <p:cNvSpPr>
            <a:spLocks noGrp="1"/>
          </p:cNvSpPr>
          <p:nvPr>
            <p:ph type="hdr" sz="quarter" idx="12"/>
          </p:nvPr>
        </p:nvSpPr>
        <p:spPr/>
        <p:txBody>
          <a:bodyPr/>
          <a:lstStyle/>
          <a:p>
            <a:r>
              <a:rPr lang="el-GR" smtClean="0"/>
              <a:t>Παιδαγωγικό Τμήμα Δημοτικής Εκπαίδευσης</a:t>
            </a:r>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D16E07C7-DF06-4717-8392-C2906C1C338E}"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5142C9B6-F5A3-4655-A4C5-0BD51D9184B1}" type="slidenum">
              <a:rPr lang="el-GR" smtClean="0"/>
              <a:t>‹#›</a:t>
            </a:fld>
            <a:endParaRPr lang="el-GR"/>
          </a:p>
        </p:txBody>
      </p:sp>
      <p:pic>
        <p:nvPicPr>
          <p:cNvPr id="7" name="Picture 2" descr="C:\Users\Giorgos\Downloads\Πανεπιστημιο δυτικης.jpg"/>
          <p:cNvPicPr>
            <a:picLocks noChangeAspect="1" noChangeArrowheads="1"/>
          </p:cNvPicPr>
          <p:nvPr userDrawn="1"/>
        </p:nvPicPr>
        <p:blipFill>
          <a:blip r:embed="rId2"/>
          <a:srcRect/>
          <a:stretch>
            <a:fillRect/>
          </a:stretch>
        </p:blipFill>
        <p:spPr bwMode="auto">
          <a:xfrm>
            <a:off x="0" y="0"/>
            <a:ext cx="1500174" cy="1500174"/>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134D705F-DEF5-4491-AEF5-3FAEFBA85230}"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5142C9B6-F5A3-4655-A4C5-0BD51D9184B1}"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4CA09A25-67CC-4ABB-AF50-0DCDF429F383}"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5142C9B6-F5A3-4655-A4C5-0BD51D9184B1}"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02ADC27-8ED4-403A-8717-DBD9C9D77DB5}"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5142C9B6-F5A3-4655-A4C5-0BD51D9184B1}"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764DA835-9EBD-4DDD-9CCA-E9F2987B7E81}"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5142C9B6-F5A3-4655-A4C5-0BD51D9184B1}"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852C9401-9E27-4FF0-AAAC-649155725392}"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5142C9B6-F5A3-4655-A4C5-0BD51D9184B1}"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26F4F8B4-E5B6-47E5-9B3C-428A92682B03}" type="datetime1">
              <a:rPr lang="el-GR" smtClean="0"/>
              <a:t>23/4/2018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5142C9B6-F5A3-4655-A4C5-0BD51D9184B1}"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A9C6CD50-7A13-4908-958F-ACA61E393908}" type="datetime1">
              <a:rPr lang="el-GR" smtClean="0"/>
              <a:t>23/4/2018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5142C9B6-F5A3-4655-A4C5-0BD51D9184B1}"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8560324D-248D-4291-BAB6-B6C22AB8731C}" type="datetime1">
              <a:rPr lang="el-GR" smtClean="0"/>
              <a:t>23/4/2018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5142C9B6-F5A3-4655-A4C5-0BD51D9184B1}"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7628FE89-5B8C-4A8E-9C46-C4CF7949A2A9}"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5142C9B6-F5A3-4655-A4C5-0BD51D9184B1}"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1C2AB961-7C52-4896-8F0A-1C642A021D63}"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5142C9B6-F5A3-4655-A4C5-0BD51D9184B1}"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a:solidFill>
            <a:schemeClr val="tx1"/>
          </a:solidFill>
        </p:spPr>
        <p:txBody>
          <a:bodyPr vert="horz" lIns="91440" tIns="45720" rIns="91440" bIns="45720" rtlCol="0" anchor="ctr">
            <a:normAutofit/>
          </a:bodyPr>
          <a:lstStyle/>
          <a:p>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5185BD-A1F5-485F-9495-8CFDFE1C4C62}" type="datetime1">
              <a:rPr lang="el-GR" smtClean="0"/>
              <a:t>23/4/2018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42C9B6-F5A3-4655-A4C5-0BD51D9184B1}" type="slidenum">
              <a:rPr lang="el-GR" smtClean="0"/>
              <a:t>‹#›</a:t>
            </a:fld>
            <a:endParaRPr lang="el-GR"/>
          </a:p>
        </p:txBody>
      </p:sp>
      <p:pic>
        <p:nvPicPr>
          <p:cNvPr id="7" name="Picture 2" descr="C:\Users\Giorgos\Downloads\Πανεπιστημιο δυτικης.jpg"/>
          <p:cNvPicPr>
            <a:picLocks noChangeAspect="1" noChangeArrowheads="1"/>
          </p:cNvPicPr>
          <p:nvPr userDrawn="1"/>
        </p:nvPicPr>
        <p:blipFill>
          <a:blip r:embed="rId13"/>
          <a:srcRect/>
          <a:stretch>
            <a:fillRect/>
          </a:stretch>
        </p:blipFill>
        <p:spPr bwMode="auto">
          <a:xfrm>
            <a:off x="0" y="0"/>
            <a:ext cx="1571612" cy="1571612"/>
          </a:xfrm>
          <a:prstGeom prst="rect">
            <a:avLst/>
          </a:prstGeom>
          <a:noFill/>
        </p:spPr>
      </p:pic>
      <p:sp>
        <p:nvSpPr>
          <p:cNvPr id="8" name="7 - TextBox"/>
          <p:cNvSpPr txBox="1"/>
          <p:nvPr userDrawn="1"/>
        </p:nvSpPr>
        <p:spPr>
          <a:xfrm>
            <a:off x="1714480" y="0"/>
            <a:ext cx="4775731" cy="369332"/>
          </a:xfrm>
          <a:prstGeom prst="rect">
            <a:avLst/>
          </a:prstGeom>
          <a:noFill/>
        </p:spPr>
        <p:txBody>
          <a:bodyPr wrap="none" rtlCol="0">
            <a:spAutoFit/>
          </a:bodyPr>
          <a:lstStyle/>
          <a:p>
            <a:r>
              <a:rPr lang="el-GR" dirty="0" smtClean="0"/>
              <a:t>Παιδαγωγικό Τμήμα </a:t>
            </a:r>
            <a:r>
              <a:rPr lang="el-GR" dirty="0" err="1" smtClean="0"/>
              <a:t>Δημοτικης</a:t>
            </a:r>
            <a:r>
              <a:rPr lang="el-GR" baseline="0" dirty="0" smtClean="0"/>
              <a:t>  Εκπαίδευσης</a:t>
            </a:r>
            <a:endParaRPr lang="el-GR" dirty="0"/>
          </a:p>
        </p:txBody>
      </p:sp>
      <p:pic>
        <p:nvPicPr>
          <p:cNvPr id="9" name="Picture 3" descr="C:\Users\Giorgos\Downloads\νευτωνας.jpg"/>
          <p:cNvPicPr>
            <a:picLocks noChangeAspect="1" noChangeArrowheads="1"/>
          </p:cNvPicPr>
          <p:nvPr userDrawn="1"/>
        </p:nvPicPr>
        <p:blipFill>
          <a:blip r:embed="rId14"/>
          <a:srcRect/>
          <a:stretch>
            <a:fillRect/>
          </a:stretch>
        </p:blipFill>
        <p:spPr bwMode="auto">
          <a:xfrm>
            <a:off x="1" y="4497224"/>
            <a:ext cx="1714479" cy="2360775"/>
          </a:xfrm>
          <a:prstGeom prst="rect">
            <a:avLst/>
          </a:prstGeom>
          <a:noFill/>
        </p:spPr>
      </p:pic>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rmAutofit/>
          </a:bodyPr>
          <a:lstStyle/>
          <a:p>
            <a:r>
              <a:rPr lang="el-GR" dirty="0" smtClean="0"/>
              <a:t>Πληροφορική και νέες τεχνολογίες στην εκπαίδευσης</a:t>
            </a:r>
            <a:endParaRPr lang="el-GR" dirty="0"/>
          </a:p>
        </p:txBody>
      </p:sp>
      <p:sp>
        <p:nvSpPr>
          <p:cNvPr id="3" name="2 - Υπότιτλος"/>
          <p:cNvSpPr>
            <a:spLocks noGrp="1"/>
          </p:cNvSpPr>
          <p:nvPr>
            <p:ph type="subTitle" idx="1"/>
          </p:nvPr>
        </p:nvSpPr>
        <p:spPr/>
        <p:txBody>
          <a:bodyPr>
            <a:normAutofit/>
          </a:bodyPr>
          <a:lstStyle/>
          <a:p>
            <a:r>
              <a:rPr lang="el-GR" dirty="0" smtClean="0"/>
              <a:t>Κατερίνα </a:t>
            </a:r>
            <a:r>
              <a:rPr lang="el-GR" dirty="0" err="1" smtClean="0"/>
              <a:t>Καραγκιοζίδου</a:t>
            </a:r>
            <a:r>
              <a:rPr lang="el-GR" dirty="0" smtClean="0"/>
              <a:t/>
            </a:r>
            <a:br>
              <a:rPr lang="el-GR" dirty="0" smtClean="0"/>
            </a:br>
            <a:r>
              <a:rPr lang="el-GR" dirty="0" smtClean="0"/>
              <a:t>Α.Ε.Μ 4444</a:t>
            </a:r>
            <a:endParaRPr lang="el-GR" dirty="0"/>
          </a:p>
        </p:txBody>
      </p:sp>
      <p:sp>
        <p:nvSpPr>
          <p:cNvPr id="5" name="4 - Θέση υποσέλιδου"/>
          <p:cNvSpPr>
            <a:spLocks noGrp="1"/>
          </p:cNvSpPr>
          <p:nvPr>
            <p:ph type="ftr" sz="quarter" idx="11"/>
          </p:nvPr>
        </p:nvSpPr>
        <p:spPr>
          <a:noFill/>
        </p:spPr>
        <p:txBody>
          <a:bodyPr/>
          <a:lstStyle/>
          <a:p>
            <a:r>
              <a:rPr lang="el-GR" sz="1800" i="1" dirty="0" smtClean="0"/>
              <a:t>Η βαρύτητα</a:t>
            </a:r>
            <a:endParaRPr lang="el-GR" sz="1800" i="1" dirty="0"/>
          </a:p>
        </p:txBody>
      </p:sp>
      <p:sp>
        <p:nvSpPr>
          <p:cNvPr id="4" name="3 - Θέση αριθμού διαφάνειας"/>
          <p:cNvSpPr>
            <a:spLocks noGrp="1"/>
          </p:cNvSpPr>
          <p:nvPr>
            <p:ph type="sldNum" sz="quarter" idx="12"/>
          </p:nvPr>
        </p:nvSpPr>
        <p:spPr/>
        <p:txBody>
          <a:bodyPr/>
          <a:lstStyle/>
          <a:p>
            <a:fld id="{5142C9B6-F5A3-4655-A4C5-0BD51D9184B1}" type="slidenum">
              <a:rPr lang="el-GR" smtClean="0"/>
              <a:t>1</a:t>
            </a:fld>
            <a:endParaRPr lang="el-G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71604" y="428604"/>
            <a:ext cx="7572396" cy="1082660"/>
          </a:xfrm>
        </p:spPr>
        <p:txBody>
          <a:bodyPr/>
          <a:lstStyle/>
          <a:p>
            <a:r>
              <a:rPr lang="el-GR" sz="3200" dirty="0" smtClean="0"/>
              <a:t>Η</a:t>
            </a:r>
            <a:r>
              <a:rPr lang="el-GR" dirty="0" smtClean="0"/>
              <a:t> </a:t>
            </a:r>
            <a:r>
              <a:rPr lang="el-GR" sz="3200" dirty="0" smtClean="0"/>
              <a:t>βαρύτητα</a:t>
            </a:r>
            <a:endParaRPr lang="el-GR" sz="3200" dirty="0"/>
          </a:p>
        </p:txBody>
      </p:sp>
      <p:sp>
        <p:nvSpPr>
          <p:cNvPr id="3" name="2 - Θέση περιεχομένου"/>
          <p:cNvSpPr>
            <a:spLocks noGrp="1"/>
          </p:cNvSpPr>
          <p:nvPr>
            <p:ph idx="1"/>
          </p:nvPr>
        </p:nvSpPr>
        <p:spPr>
          <a:xfrm>
            <a:off x="428596" y="1571612"/>
            <a:ext cx="8258204" cy="3500461"/>
          </a:xfrm>
        </p:spPr>
        <p:txBody>
          <a:bodyPr>
            <a:normAutofit fontScale="55000" lnSpcReduction="20000"/>
          </a:bodyPr>
          <a:lstStyle/>
          <a:p>
            <a:pPr>
              <a:buNone/>
            </a:pPr>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 .</a:t>
            </a:r>
            <a:r>
              <a:rPr lang="el-GR" dirty="0"/>
              <a:t> </a:t>
            </a:r>
            <a:r>
              <a:rPr lang="el-GR"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Οι άλλες τρεις είναι η ηλεκτρομαγνητική δύναμη, η ασθενής πυρηνική και η ισχυρή πυρηνική. Η βαρύτητα είναι η πιο αδύναμη από τις τέσσερις αλληλεπιδράσεις, αλλά δρα σε μεγάλες αποστάσεις και είναι πάντοτε ελκτική.</a:t>
            </a:r>
          </a:p>
          <a:p>
            <a:pPr>
              <a:buNone/>
            </a:pPr>
            <a:endParaRPr lang="el-GR" dirty="0"/>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normAutofit/>
          </a:bodyPr>
          <a:lstStyle/>
          <a:p>
            <a:fld id="{5142C9B6-F5A3-4655-A4C5-0BD51D9184B1}" type="slidenum">
              <a:rPr lang="el-GR" smtClean="0"/>
              <a:t>2</a:t>
            </a:fld>
            <a:endParaRPr lang="el-G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00166" y="285728"/>
            <a:ext cx="7643834" cy="1082660"/>
          </a:xfrm>
        </p:spPr>
        <p:txBody>
          <a:bodyPr>
            <a:normAutofit/>
          </a:bodyPr>
          <a:lstStyle/>
          <a:p>
            <a:r>
              <a:rPr lang="el-GR" sz="3600" dirty="0" smtClean="0"/>
              <a:t>Ποιος ανακάλυψε την βαρύτητα</a:t>
            </a:r>
            <a:r>
              <a:rPr lang="el-GR" dirty="0" smtClean="0"/>
              <a:t>;</a:t>
            </a:r>
            <a:endParaRPr lang="el-GR" dirty="0"/>
          </a:p>
        </p:txBody>
      </p:sp>
      <p:sp>
        <p:nvSpPr>
          <p:cNvPr id="3" name="2 - Θέση περιεχομένου"/>
          <p:cNvSpPr>
            <a:spLocks noGrp="1"/>
          </p:cNvSpPr>
          <p:nvPr>
            <p:ph idx="1"/>
          </p:nvPr>
        </p:nvSpPr>
        <p:spPr>
          <a:xfrm>
            <a:off x="428596" y="1357298"/>
            <a:ext cx="8229600" cy="3400436"/>
          </a:xfrm>
        </p:spPr>
        <p:txBody>
          <a:bodyPr>
            <a:normAutofit fontScale="55000" lnSpcReduction="20000"/>
          </a:bodyPr>
          <a:lstStyle/>
          <a:p>
            <a:pPr>
              <a:buNone/>
            </a:pPr>
            <a:r>
              <a:rPr lang="el-GR" dirty="0"/>
              <a:t>Η ιστορία ότι ο Ισαάκ Νεύτων (1642 – 1727) συνέλαβε την ιδέα της βαρύτητας παρατηρώντας την πτώση ενός μήλου είναι πολύ γνωστή. Σε όσα ακολουθούν θα ασχοληθούμε με το πώς διασώθηκε ως τις μέρες μας αυτή η ιστορία, στη μια ή την άλλη εκδοχή της – ανατρέχοντας στα κείμενα που την </a:t>
            </a:r>
            <a:r>
              <a:rPr lang="el-GR" dirty="0" err="1" smtClean="0"/>
              <a:t>πρωτοδημοσίευσαν.Όσον</a:t>
            </a:r>
            <a:r>
              <a:rPr lang="el-GR" dirty="0" smtClean="0"/>
              <a:t> </a:t>
            </a:r>
            <a:r>
              <a:rPr lang="el-GR" dirty="0"/>
              <a:t>αφορά τη σύλληψη του νόμου της βαρύτητας από την πτώση ενός μήλου ή όποια άλλη κι αν ήταν η αφορμή, ένα είναι βέβαιο: η συστηματοποίηση της αρχικής ιδέας είχε ως αποτέλεσμα τη συγγραφή ενός από τα σημαντικότερα βιβλία στην ιστορία της επιστήμης, το περίφημο </a:t>
            </a:r>
            <a:r>
              <a:rPr lang="el-GR" dirty="0" err="1"/>
              <a:t>Principia</a:t>
            </a:r>
            <a:r>
              <a:rPr lang="el-GR" dirty="0"/>
              <a:t> </a:t>
            </a:r>
            <a:r>
              <a:rPr lang="el-GR" dirty="0" err="1"/>
              <a:t>Mathematica</a:t>
            </a:r>
            <a:r>
              <a:rPr lang="el-GR" dirty="0"/>
              <a:t> (Μαθηματικές αρχές) (1687).</a:t>
            </a:r>
            <a:br>
              <a:rPr lang="el-GR" dirty="0"/>
            </a:br>
            <a:r>
              <a:rPr lang="el-GR" dirty="0"/>
              <a:t>Το έργο αυτό, που δίκαια θεωρείται θεμέλιο της φυσικής επιστήμης, αποτέλεσε τον καρπό πολυετούς έρευνας και μελέτης, και μόνο ένας επιστήμονας σαν τον Νεύτωνα – προικισμένος με διανοητικά χαρίσματα, βαθιά παιδεία, επινοητικότητα, περιέργεια, επιμονή, αυταπάρνηση και αφοσίωση θα μπορούσε να το ολοκληρώσει.</a:t>
            </a: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normAutofit/>
          </a:bodyPr>
          <a:lstStyle/>
          <a:p>
            <a:fld id="{5142C9B6-F5A3-4655-A4C5-0BD51D9184B1}" type="slidenum">
              <a:rPr lang="el-GR" smtClean="0"/>
              <a:t>3</a:t>
            </a:fld>
            <a:endParaRPr lang="el-G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00166" y="357166"/>
            <a:ext cx="7643834" cy="1214446"/>
          </a:xfrm>
          <a:solidFill>
            <a:schemeClr val="tx1"/>
          </a:solidFill>
        </p:spPr>
        <p:txBody>
          <a:bodyPr>
            <a:normAutofit/>
          </a:bodyPr>
          <a:lstStyle/>
          <a:p>
            <a:r>
              <a:rPr lang="el-GR" sz="3200" dirty="0" smtClean="0"/>
              <a:t>Πως μας επηρεάζει η βαρύτητα;</a:t>
            </a:r>
            <a:endParaRPr lang="el-GR" sz="3200" dirty="0"/>
          </a:p>
        </p:txBody>
      </p:sp>
      <p:graphicFrame>
        <p:nvGraphicFramePr>
          <p:cNvPr id="8" name="7 - Θέση περιεχομένου"/>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normAutofit/>
          </a:bodyPr>
          <a:lstStyle/>
          <a:p>
            <a:fld id="{5142C9B6-F5A3-4655-A4C5-0BD51D9184B1}" type="slidenum">
              <a:rPr lang="el-GR" smtClean="0"/>
              <a:t>4</a:t>
            </a:fld>
            <a:endParaRPr lang="el-G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428728" y="357166"/>
            <a:ext cx="7715272" cy="1000132"/>
          </a:xfrm>
        </p:spPr>
        <p:txBody>
          <a:bodyPr/>
          <a:lstStyle/>
          <a:p>
            <a:r>
              <a:rPr lang="el-GR" dirty="0" smtClean="0"/>
              <a:t>Η Βαρύτητα στη Σελήνη</a:t>
            </a:r>
            <a:endParaRPr lang="el-GR" dirty="0"/>
          </a:p>
        </p:txBody>
      </p:sp>
      <p:sp>
        <p:nvSpPr>
          <p:cNvPr id="3" name="2 - Θέση περιεχομένου"/>
          <p:cNvSpPr>
            <a:spLocks noGrp="1"/>
          </p:cNvSpPr>
          <p:nvPr>
            <p:ph idx="1"/>
          </p:nvPr>
        </p:nvSpPr>
        <p:spPr>
          <a:xfrm>
            <a:off x="428596" y="1500174"/>
            <a:ext cx="8229600" cy="3500462"/>
          </a:xfrm>
        </p:spPr>
        <p:txBody>
          <a:bodyPr>
            <a:normAutofit fontScale="70000" lnSpcReduction="20000"/>
          </a:bodyPr>
          <a:lstStyle/>
          <a:p>
            <a:pPr>
              <a:buNone/>
            </a:pPr>
            <a:r>
              <a:rPr lang="el-GR" dirty="0" smtClean="0"/>
              <a:t>Η βαρύτητα </a:t>
            </a:r>
            <a:r>
              <a:rPr lang="el-GR" dirty="0"/>
              <a:t>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a:t>
            </a:r>
            <a:r>
              <a:rPr lang="el-GR" dirty="0" smtClean="0"/>
              <a:t>ήλιο, </a:t>
            </a:r>
            <a:r>
              <a:rPr lang="el-GR" dirty="0"/>
              <a:t>την τροχιά της σελήνης γύρω από τη </a:t>
            </a:r>
            <a:r>
              <a:rPr lang="el-GR" dirty="0" smtClean="0"/>
              <a:t>γη, </a:t>
            </a:r>
            <a:r>
              <a:rPr lang="el-GR" dirty="0"/>
              <a:t>τον σχηματισμό παλιρροιών και άλλα φυσικά φαινόμενα που παρατηρούμε</a:t>
            </a:r>
            <a:r>
              <a:rPr lang="el-GR" dirty="0" smtClean="0"/>
              <a:t>. Η βαρύτητα είναι μία από τις τέσσερις βασικές αλληλεπιδράσεις στη φύση. Οι άλλες τρεις είναι η ηλεκτρομαγνητική δύναμη, η ασθενής πυρηνική και η ισχυρή πυρηνική. Η βαρύτητα είναι η πιο αδύναμη από τις τέσσερις αλληλεπιδράσεις, αλλά δρα σε μεγάλες αποστάσεις και είναι πάντοτε ελκτική.</a:t>
            </a:r>
            <a:endParaRPr lang="el-GR" dirty="0"/>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normAutofit/>
          </a:bodyPr>
          <a:lstStyle/>
          <a:p>
            <a:fld id="{5142C9B6-F5A3-4655-A4C5-0BD51D9184B1}" type="slidenum">
              <a:rPr lang="el-GR" smtClean="0"/>
              <a:t>5</a:t>
            </a:fld>
            <a:endParaRPr lang="el-G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00166" y="357166"/>
            <a:ext cx="7643834" cy="1154098"/>
          </a:xfrm>
        </p:spPr>
        <p:txBody>
          <a:bodyPr/>
          <a:lstStyle/>
          <a:p>
            <a:r>
              <a:rPr lang="el-GR" dirty="0" smtClean="0"/>
              <a:t>Επίλογος</a:t>
            </a:r>
            <a:endParaRPr lang="el-GR" dirty="0"/>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normAutofit/>
          </a:bodyPr>
          <a:lstStyle/>
          <a:p>
            <a:fld id="{5142C9B6-F5A3-4655-A4C5-0BD51D9184B1}" type="slidenum">
              <a:rPr lang="el-GR" smtClean="0"/>
              <a:t>6</a:t>
            </a:fld>
            <a:endParaRPr lang="el-GR"/>
          </a:p>
        </p:txBody>
      </p:sp>
      <p:sp>
        <p:nvSpPr>
          <p:cNvPr id="7" name="6 - Θέση περιεχομένου"/>
          <p:cNvSpPr>
            <a:spLocks noGrp="1"/>
          </p:cNvSpPr>
          <p:nvPr>
            <p:ph idx="1"/>
          </p:nvPr>
        </p:nvSpPr>
        <p:spPr/>
        <p:txBody>
          <a:bodyPr/>
          <a:lstStyle/>
          <a:p>
            <a:pPr>
              <a:buNone/>
            </a:pPr>
            <a:r>
              <a:rPr lang="el-GR" dirty="0" smtClean="0"/>
              <a:t>Σας ευχαριστώ.</a:t>
            </a:r>
          </a:p>
          <a:p>
            <a:pPr>
              <a:buNone/>
            </a:pPr>
            <a:endParaRPr lang="el-GR" dirty="0"/>
          </a:p>
        </p:txBody>
      </p:sp>
      <p:pic>
        <p:nvPicPr>
          <p:cNvPr id="8" name="Picture 2" descr="C:\Users\Giorgos\Downloads\σεληνη.jpg"/>
          <p:cNvPicPr>
            <a:picLocks noChangeAspect="1" noChangeArrowheads="1"/>
          </p:cNvPicPr>
          <p:nvPr/>
        </p:nvPicPr>
        <p:blipFill>
          <a:blip r:embed="rId2"/>
          <a:srcRect/>
          <a:stretch>
            <a:fillRect/>
          </a:stretch>
        </p:blipFill>
        <p:spPr bwMode="auto">
          <a:xfrm>
            <a:off x="5848111" y="2071678"/>
            <a:ext cx="3295889" cy="2071702"/>
          </a:xfrm>
          <a:prstGeom prst="rect">
            <a:avLst/>
          </a:prstGeom>
          <a:noFill/>
        </p:spPr>
      </p:pic>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134</TotalTime>
  <Words>307</Words>
  <Application>Microsoft Office PowerPoint</Application>
  <PresentationFormat>Προβολή στην οθόνη (4:3)</PresentationFormat>
  <Paragraphs>31</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Πληροφορική και νέες τεχνολογίες στην εκπαίδευσης</vt:lpstr>
      <vt:lpstr>Η βαρύτητα</vt:lpstr>
      <vt:lpstr>Ποιος ανακάλυψε την βαρύτητα;</vt:lpstr>
      <vt:lpstr>Πως μας επηρεάζει η βαρύτητα;</vt:lpstr>
      <vt:lpstr>Η Βαρύτητα στη Σελήνη</vt:lpstr>
      <vt:lpstr>Επίλογος</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Giorgos</dc:creator>
  <cp:lastModifiedBy>Giorgos</cp:lastModifiedBy>
  <cp:revision>20</cp:revision>
  <dcterms:created xsi:type="dcterms:W3CDTF">2018-04-23T18:02:05Z</dcterms:created>
  <dcterms:modified xsi:type="dcterms:W3CDTF">2018-04-23T20:16:51Z</dcterms:modified>
</cp:coreProperties>
</file>